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256" r:id="rId2"/>
    <p:sldId id="257" r:id="rId3"/>
    <p:sldId id="260" r:id="rId4"/>
    <p:sldId id="265" r:id="rId5"/>
    <p:sldId id="261" r:id="rId6"/>
    <p:sldId id="279" r:id="rId7"/>
    <p:sldId id="281" r:id="rId8"/>
    <p:sldId id="262" r:id="rId9"/>
    <p:sldId id="264" r:id="rId10"/>
    <p:sldId id="263" r:id="rId11"/>
    <p:sldId id="268" r:id="rId12"/>
    <p:sldId id="258" r:id="rId13"/>
    <p:sldId id="266" r:id="rId14"/>
    <p:sldId id="280" r:id="rId15"/>
    <p:sldId id="267" r:id="rId16"/>
    <p:sldId id="269" r:id="rId17"/>
    <p:sldId id="270" r:id="rId18"/>
    <p:sldId id="271" r:id="rId19"/>
    <p:sldId id="274" r:id="rId20"/>
    <p:sldId id="283" r:id="rId21"/>
    <p:sldId id="259" r:id="rId22"/>
    <p:sldId id="278" r:id="rId23"/>
    <p:sldId id="272" r:id="rId24"/>
    <p:sldId id="273" r:id="rId25"/>
    <p:sldId id="276" r:id="rId26"/>
    <p:sldId id="277" r:id="rId27"/>
    <p:sldId id="282" r:id="rId28"/>
    <p:sldId id="288" r:id="rId29"/>
    <p:sldId id="284" r:id="rId30"/>
    <p:sldId id="287" r:id="rId31"/>
    <p:sldId id="285" r:id="rId32"/>
    <p:sldId id="286" r:id="rId33"/>
    <p:sldId id="289" r:id="rId34"/>
    <p:sldId id="290" r:id="rId3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31BA1A-B1D4-4A79-81F5-4099DE181B91}" type="datetimeFigureOut">
              <a:rPr lang="en-US" smtClean="0"/>
              <a:t>9/5/2022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854187-A4BF-4291-84E4-64E02F06CE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32058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4 terminal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854187-A4BF-4291-84E4-64E02F06CE7C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61568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9/5/2022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9/5/2022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9/5/2022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2.tiff"/><Relationship Id="rId4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Relationship Id="rId9" Type="http://schemas.openxmlformats.org/officeDocument/2006/relationships/image" Target="../media/image4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7" Type="http://schemas.openxmlformats.org/officeDocument/2006/relationships/image" Target="../media/image53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tif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4.tiff"/><Relationship Id="rId4" Type="http://schemas.openxmlformats.org/officeDocument/2006/relationships/image" Target="../media/image6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tiff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3.png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tiff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1.png"/><Relationship Id="rId4" Type="http://schemas.openxmlformats.org/officeDocument/2006/relationships/image" Target="../media/image8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7.png"/><Relationship Id="rId4" Type="http://schemas.openxmlformats.org/officeDocument/2006/relationships/image" Target="../media/image8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1.png"/><Relationship Id="rId4" Type="http://schemas.openxmlformats.org/officeDocument/2006/relationships/image" Target="../media/image9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5.png"/><Relationship Id="rId4" Type="http://schemas.openxmlformats.org/officeDocument/2006/relationships/image" Target="../media/image9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9.png"/><Relationship Id="rId4" Type="http://schemas.openxmlformats.org/officeDocument/2006/relationships/image" Target="../media/image9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InAs</a:t>
            </a:r>
            <a:r>
              <a:rPr lang="en-US" dirty="0" smtClean="0"/>
              <a:t> Sn SAG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AGCBE100_2 (15 nm Sn)</a:t>
            </a:r>
          </a:p>
          <a:p>
            <a:r>
              <a:rPr lang="en-US" dirty="0" smtClean="0"/>
              <a:t>Measured in Side Fridge on 08/14/22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38104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BL2.4, QPC</a:t>
            </a:r>
            <a:endParaRPr lang="en-US" dirty="0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76199" y="1219200"/>
            <a:ext cx="3657601" cy="389826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6199" y="5133207"/>
            <a:ext cx="3962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4 terminal, plotted against </a:t>
            </a:r>
            <a:r>
              <a:rPr lang="en-US" dirty="0" err="1" smtClean="0"/>
              <a:t>Vmeasure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34346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BL2.4, QPC, </a:t>
            </a:r>
            <a:r>
              <a:rPr lang="en-US" dirty="0" err="1" smtClean="0"/>
              <a:t>Lockin</a:t>
            </a:r>
            <a:endParaRPr lang="en-US" dirty="0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533400" y="2133600"/>
            <a:ext cx="4114800" cy="31242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143000" y="1524000"/>
            <a:ext cx="2819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 = 0 T</a:t>
            </a:r>
            <a:endParaRPr lang="en-US" dirty="0"/>
          </a:p>
        </p:txBody>
      </p:sp>
      <p:pic>
        <p:nvPicPr>
          <p:cNvPr id="5" name="Picture 4"/>
          <p:cNvPicPr/>
          <p:nvPr/>
        </p:nvPicPr>
        <p:blipFill>
          <a:blip r:embed="rId3"/>
          <a:stretch>
            <a:fillRect/>
          </a:stretch>
        </p:blipFill>
        <p:spPr>
          <a:xfrm>
            <a:off x="4953000" y="2133600"/>
            <a:ext cx="3581400" cy="31242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334000" y="1600200"/>
            <a:ext cx="2819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 = 4 T, parallel to NW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33400" y="5410200"/>
            <a:ext cx="7924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Vbias</a:t>
            </a:r>
            <a:r>
              <a:rPr lang="en-US" dirty="0" smtClean="0"/>
              <a:t> is not corrected for series resistance</a:t>
            </a:r>
          </a:p>
          <a:p>
            <a:r>
              <a:rPr lang="en-US" dirty="0" smtClean="0"/>
              <a:t>Lots of states within the diamonds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52635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BL2.5</a:t>
            </a:r>
            <a:endParaRPr lang="en-US" dirty="0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35944" y="1403866"/>
            <a:ext cx="3910330" cy="213487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85800" y="1139957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At Vg = 0 V :</a:t>
            </a:r>
            <a:endParaRPr lang="en-US" dirty="0"/>
          </a:p>
        </p:txBody>
      </p:sp>
      <p:pic>
        <p:nvPicPr>
          <p:cNvPr id="5" name="Picture 4"/>
          <p:cNvPicPr/>
          <p:nvPr/>
        </p:nvPicPr>
        <p:blipFill>
          <a:blip r:embed="rId3"/>
          <a:stretch>
            <a:fillRect/>
          </a:stretch>
        </p:blipFill>
        <p:spPr>
          <a:xfrm>
            <a:off x="74044" y="3538736"/>
            <a:ext cx="3834130" cy="2058670"/>
          </a:xfrm>
          <a:prstGeom prst="rect">
            <a:avLst/>
          </a:prstGeom>
        </p:spPr>
      </p:pic>
      <p:cxnSp>
        <p:nvCxnSpPr>
          <p:cNvPr id="6" name="Straight Arrow Connector 5"/>
          <p:cNvCxnSpPr/>
          <p:nvPr/>
        </p:nvCxnSpPr>
        <p:spPr>
          <a:xfrm flipH="1">
            <a:off x="2984740" y="3657600"/>
            <a:ext cx="1447800" cy="11430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/>
          <p:cNvPicPr/>
          <p:nvPr/>
        </p:nvPicPr>
        <p:blipFill>
          <a:blip r:embed="rId4"/>
          <a:stretch>
            <a:fillRect/>
          </a:stretch>
        </p:blipFill>
        <p:spPr>
          <a:xfrm>
            <a:off x="4701396" y="1509289"/>
            <a:ext cx="3834130" cy="190627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105400" y="1219200"/>
            <a:ext cx="34531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Pinch off traces at </a:t>
            </a:r>
            <a:r>
              <a:rPr lang="en-US" dirty="0" err="1" smtClean="0"/>
              <a:t>Vbias</a:t>
            </a:r>
            <a:r>
              <a:rPr lang="en-US" dirty="0" smtClean="0"/>
              <a:t> = 10 mV</a:t>
            </a:r>
            <a:endParaRPr lang="en-US" dirty="0"/>
          </a:p>
        </p:txBody>
      </p:sp>
      <p:pic>
        <p:nvPicPr>
          <p:cNvPr id="12" name="Picture 11" descr="A picture containing text&#10;&#10;Description automatically generated">
            <a:extLst>
              <a:ext uri="{FF2B5EF4-FFF2-40B4-BE49-F238E27FC236}">
                <a16:creationId xmlns="" xmlns:a16="http://schemas.microsoft.com/office/drawing/2014/main" id="{2BABDB65-369A-A717-4DBD-8F238D9F1F0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1396" y="3674853"/>
            <a:ext cx="3935458" cy="2951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64407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BL2.5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524000"/>
            <a:ext cx="3657600" cy="30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" name="Straight Arrow Connector 3"/>
          <p:cNvCxnSpPr/>
          <p:nvPr/>
        </p:nvCxnSpPr>
        <p:spPr>
          <a:xfrm flipH="1">
            <a:off x="2819400" y="2362200"/>
            <a:ext cx="2057400" cy="609600"/>
          </a:xfrm>
          <a:prstGeom prst="straightConnector1">
            <a:avLst/>
          </a:prstGeom>
          <a:ln w="19050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5181600" y="1981200"/>
            <a:ext cx="3733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Have observed this peak in previous SAG devices also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81828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BL2.5 (for </a:t>
            </a:r>
            <a:r>
              <a:rPr lang="en-US" dirty="0" err="1" smtClean="0"/>
              <a:t>IcRn</a:t>
            </a:r>
            <a:r>
              <a:rPr lang="en-US" dirty="0" smtClean="0"/>
              <a:t>)</a:t>
            </a:r>
            <a:endParaRPr lang="en-US" dirty="0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304800" y="1524000"/>
            <a:ext cx="4549457" cy="4044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2685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BL2.5</a:t>
            </a:r>
            <a:endParaRPr lang="en-US" dirty="0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76200" y="2444432"/>
            <a:ext cx="3023559" cy="2667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09600" y="1307068"/>
            <a:ext cx="838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In plane parallel to NW critical magnetic field, obtained be vector sum of </a:t>
            </a:r>
            <a:r>
              <a:rPr lang="en-US" dirty="0" err="1" smtClean="0"/>
              <a:t>Bx</a:t>
            </a:r>
            <a:r>
              <a:rPr lang="en-US" dirty="0" smtClean="0"/>
              <a:t> and </a:t>
            </a:r>
            <a:r>
              <a:rPr lang="en-US" dirty="0" err="1" smtClean="0"/>
              <a:t>Bz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000500" y="1872734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Vg = 0 V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51858" y="1872734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Vg = -0.2 V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705600" y="1872734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Vg = 0.5 V</a:t>
            </a:r>
            <a:endParaRPr lang="en-US" dirty="0"/>
          </a:p>
        </p:txBody>
      </p:sp>
      <p:pic>
        <p:nvPicPr>
          <p:cNvPr id="8" name="Picture 7"/>
          <p:cNvPicPr/>
          <p:nvPr/>
        </p:nvPicPr>
        <p:blipFill>
          <a:blip r:embed="rId3"/>
          <a:stretch>
            <a:fillRect/>
          </a:stretch>
        </p:blipFill>
        <p:spPr>
          <a:xfrm>
            <a:off x="3099759" y="2444432"/>
            <a:ext cx="2971800" cy="2667000"/>
          </a:xfrm>
          <a:prstGeom prst="rect">
            <a:avLst/>
          </a:prstGeom>
        </p:spPr>
      </p:pic>
      <p:pic>
        <p:nvPicPr>
          <p:cNvPr id="9" name="Picture 8"/>
          <p:cNvPicPr/>
          <p:nvPr/>
        </p:nvPicPr>
        <p:blipFill>
          <a:blip r:embed="rId4"/>
          <a:stretch>
            <a:fillRect/>
          </a:stretch>
        </p:blipFill>
        <p:spPr>
          <a:xfrm>
            <a:off x="5829300" y="2444432"/>
            <a:ext cx="3352800" cy="26670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296472" y="5254925"/>
            <a:ext cx="2438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 smtClean="0"/>
              <a:t>Bc</a:t>
            </a:r>
            <a:r>
              <a:rPr lang="en-US" sz="1400" dirty="0" smtClean="0"/>
              <a:t> = 1.212/cos(145)  =  1.48  T </a:t>
            </a:r>
            <a:endParaRPr lang="en-US" sz="1400" dirty="0"/>
          </a:p>
        </p:txBody>
      </p:sp>
      <p:sp>
        <p:nvSpPr>
          <p:cNvPr id="11" name="TextBox 10"/>
          <p:cNvSpPr txBox="1"/>
          <p:nvPr/>
        </p:nvSpPr>
        <p:spPr>
          <a:xfrm>
            <a:off x="292976" y="5254925"/>
            <a:ext cx="2438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 smtClean="0"/>
              <a:t>Bc</a:t>
            </a:r>
            <a:r>
              <a:rPr lang="en-US" sz="1400" dirty="0" smtClean="0"/>
              <a:t> = 1.073/cos(145)  = 1.31 T </a:t>
            </a:r>
            <a:endParaRPr lang="en-US" sz="1400" dirty="0"/>
          </a:p>
        </p:txBody>
      </p:sp>
      <p:sp>
        <p:nvSpPr>
          <p:cNvPr id="12" name="TextBox 11"/>
          <p:cNvSpPr txBox="1"/>
          <p:nvPr/>
        </p:nvSpPr>
        <p:spPr>
          <a:xfrm>
            <a:off x="3162300" y="5257800"/>
            <a:ext cx="2438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 smtClean="0"/>
              <a:t>Bc</a:t>
            </a:r>
            <a:r>
              <a:rPr lang="en-US" sz="1400" dirty="0" smtClean="0"/>
              <a:t> = 1.114/cos(145)  =  1.36 T </a:t>
            </a:r>
            <a:endParaRPr lang="en-US" sz="1400" dirty="0"/>
          </a:p>
        </p:txBody>
      </p:sp>
      <p:sp>
        <p:nvSpPr>
          <p:cNvPr id="13" name="TextBox 12"/>
          <p:cNvSpPr txBox="1"/>
          <p:nvPr/>
        </p:nvSpPr>
        <p:spPr>
          <a:xfrm>
            <a:off x="292976" y="5791200"/>
            <a:ext cx="854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Take more data at higher fields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333677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BL2.5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752600"/>
            <a:ext cx="3482975" cy="317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4849" y="1728158"/>
            <a:ext cx="3429000" cy="312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Straight Arrow Connector 5"/>
          <p:cNvCxnSpPr/>
          <p:nvPr/>
        </p:nvCxnSpPr>
        <p:spPr>
          <a:xfrm flipV="1">
            <a:off x="4876800" y="3962400"/>
            <a:ext cx="76200" cy="1447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4419600" y="5638800"/>
            <a:ext cx="3733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V across the device (4 point </a:t>
            </a:r>
            <a:r>
              <a:rPr lang="en-US" dirty="0" err="1" smtClean="0"/>
              <a:t>msmt</a:t>
            </a:r>
            <a:r>
              <a:rPr lang="en-US" dirty="0" smtClean="0"/>
              <a:t>)</a:t>
            </a:r>
          </a:p>
          <a:p>
            <a:r>
              <a:rPr lang="el-GR" dirty="0"/>
              <a:t>Δ</a:t>
            </a:r>
            <a:r>
              <a:rPr lang="en-US" dirty="0"/>
              <a:t> ~ </a:t>
            </a:r>
            <a:r>
              <a:rPr lang="en-US" dirty="0" smtClean="0"/>
              <a:t>525 </a:t>
            </a:r>
            <a:r>
              <a:rPr lang="en-US" dirty="0" err="1" smtClean="0"/>
              <a:t>uV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810978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BL2.5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1600200"/>
            <a:ext cx="18288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 = 0 T</a:t>
            </a:r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76201" y="2057401"/>
            <a:ext cx="2286000" cy="18288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743200" y="1662025"/>
            <a:ext cx="10668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 = 0.1 T</a:t>
            </a:r>
            <a:endParaRPr lang="en-US" dirty="0"/>
          </a:p>
        </p:txBody>
      </p:sp>
      <p:pic>
        <p:nvPicPr>
          <p:cNvPr id="6" name="Picture 5"/>
          <p:cNvPicPr/>
          <p:nvPr/>
        </p:nvPicPr>
        <p:blipFill>
          <a:blip r:embed="rId3"/>
          <a:stretch>
            <a:fillRect/>
          </a:stretch>
        </p:blipFill>
        <p:spPr>
          <a:xfrm>
            <a:off x="2402457" y="2024334"/>
            <a:ext cx="2319472" cy="186186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257800" y="1676401"/>
            <a:ext cx="10668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 = 0.2 T</a:t>
            </a:r>
            <a:endParaRPr lang="en-US" dirty="0"/>
          </a:p>
        </p:txBody>
      </p:sp>
      <p:pic>
        <p:nvPicPr>
          <p:cNvPr id="8" name="Picture 7"/>
          <p:cNvPicPr/>
          <p:nvPr/>
        </p:nvPicPr>
        <p:blipFill>
          <a:blip r:embed="rId4"/>
          <a:stretch>
            <a:fillRect/>
          </a:stretch>
        </p:blipFill>
        <p:spPr>
          <a:xfrm>
            <a:off x="4724400" y="2024334"/>
            <a:ext cx="1981200" cy="1828800"/>
          </a:xfrm>
          <a:prstGeom prst="rect">
            <a:avLst/>
          </a:prstGeom>
        </p:spPr>
      </p:pic>
      <p:pic>
        <p:nvPicPr>
          <p:cNvPr id="10" name="Picture 9"/>
          <p:cNvPicPr/>
          <p:nvPr/>
        </p:nvPicPr>
        <p:blipFill>
          <a:blip r:embed="rId5"/>
          <a:stretch>
            <a:fillRect/>
          </a:stretch>
        </p:blipFill>
        <p:spPr>
          <a:xfrm>
            <a:off x="6934200" y="2003671"/>
            <a:ext cx="2209800" cy="184946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7505700" y="1600200"/>
            <a:ext cx="10668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 = 0.3 T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609600" y="4191000"/>
            <a:ext cx="10668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 = 0.4 T</a:t>
            </a:r>
            <a:endParaRPr lang="en-US" dirty="0"/>
          </a:p>
        </p:txBody>
      </p:sp>
      <p:pic>
        <p:nvPicPr>
          <p:cNvPr id="13" name="Picture 12"/>
          <p:cNvPicPr/>
          <p:nvPr/>
        </p:nvPicPr>
        <p:blipFill>
          <a:blip r:embed="rId6"/>
          <a:stretch>
            <a:fillRect/>
          </a:stretch>
        </p:blipFill>
        <p:spPr>
          <a:xfrm>
            <a:off x="-1898" y="4562921"/>
            <a:ext cx="2415857" cy="2175827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2819400" y="4195313"/>
            <a:ext cx="10668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 = 0.5 T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1" y="4562921"/>
            <a:ext cx="2359728" cy="2151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5181600" y="4181921"/>
            <a:ext cx="10668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 = 0.6 T</a:t>
            </a:r>
            <a:endParaRPr lang="en-US" dirty="0"/>
          </a:p>
        </p:txBody>
      </p:sp>
      <p:pic>
        <p:nvPicPr>
          <p:cNvPr id="17" name="Picture 16"/>
          <p:cNvPicPr/>
          <p:nvPr/>
        </p:nvPicPr>
        <p:blipFill>
          <a:blip r:embed="rId8"/>
          <a:stretch>
            <a:fillRect/>
          </a:stretch>
        </p:blipFill>
        <p:spPr>
          <a:xfrm>
            <a:off x="4554142" y="4562921"/>
            <a:ext cx="2474115" cy="2151152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7505700" y="4195313"/>
            <a:ext cx="10668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 = 0.7 T</a:t>
            </a:r>
            <a:endParaRPr lang="en-US" dirty="0"/>
          </a:p>
        </p:txBody>
      </p:sp>
      <p:pic>
        <p:nvPicPr>
          <p:cNvPr id="19" name="Picture 18"/>
          <p:cNvPicPr/>
          <p:nvPr/>
        </p:nvPicPr>
        <p:blipFill>
          <a:blip r:embed="rId9"/>
          <a:stretch>
            <a:fillRect/>
          </a:stretch>
        </p:blipFill>
        <p:spPr>
          <a:xfrm>
            <a:off x="6858000" y="4576313"/>
            <a:ext cx="2286000" cy="2137760"/>
          </a:xfrm>
          <a:prstGeom prst="rect">
            <a:avLst/>
          </a:prstGeom>
        </p:spPr>
      </p:pic>
      <p:cxnSp>
        <p:nvCxnSpPr>
          <p:cNvPr id="15" name="Straight Arrow Connector 14"/>
          <p:cNvCxnSpPr/>
          <p:nvPr/>
        </p:nvCxnSpPr>
        <p:spPr>
          <a:xfrm flipH="1">
            <a:off x="7579743" y="5105400"/>
            <a:ext cx="152400" cy="228600"/>
          </a:xfrm>
          <a:prstGeom prst="straightConnector1">
            <a:avLst/>
          </a:prstGeom>
          <a:ln w="158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513045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BL2.5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71" y="1981200"/>
            <a:ext cx="2720976" cy="2480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28600" y="1600200"/>
            <a:ext cx="18288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 = 0.8 T</a:t>
            </a:r>
            <a:endParaRPr lang="en-US" dirty="0"/>
          </a:p>
        </p:txBody>
      </p:sp>
      <p:pic>
        <p:nvPicPr>
          <p:cNvPr id="5" name="Picture 4"/>
          <p:cNvPicPr/>
          <p:nvPr/>
        </p:nvPicPr>
        <p:blipFill>
          <a:blip r:embed="rId3"/>
          <a:stretch>
            <a:fillRect/>
          </a:stretch>
        </p:blipFill>
        <p:spPr>
          <a:xfrm>
            <a:off x="2790185" y="1981200"/>
            <a:ext cx="2772415" cy="248046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61992" y="1600200"/>
            <a:ext cx="18288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 = 0.9 T</a:t>
            </a:r>
            <a:endParaRPr lang="en-US" dirty="0"/>
          </a:p>
        </p:txBody>
      </p:sp>
      <p:pic>
        <p:nvPicPr>
          <p:cNvPr id="7" name="Picture 6"/>
          <p:cNvPicPr/>
          <p:nvPr/>
        </p:nvPicPr>
        <p:blipFill>
          <a:blip r:embed="rId4"/>
          <a:stretch>
            <a:fillRect/>
          </a:stretch>
        </p:blipFill>
        <p:spPr>
          <a:xfrm>
            <a:off x="5791200" y="1930721"/>
            <a:ext cx="2796857" cy="255682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275228" y="1549721"/>
            <a:ext cx="18288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 = 1 T</a:t>
            </a:r>
            <a:endParaRPr lang="en-US" dirty="0"/>
          </a:p>
        </p:txBody>
      </p:sp>
      <p:pic>
        <p:nvPicPr>
          <p:cNvPr id="9" name="Picture 8"/>
          <p:cNvPicPr/>
          <p:nvPr/>
        </p:nvPicPr>
        <p:blipFill>
          <a:blip r:embed="rId5"/>
          <a:stretch>
            <a:fillRect/>
          </a:stretch>
        </p:blipFill>
        <p:spPr>
          <a:xfrm>
            <a:off x="0" y="4794568"/>
            <a:ext cx="2553029" cy="206343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62114" y="4424007"/>
            <a:ext cx="18288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 = 1.1 T</a:t>
            </a:r>
            <a:endParaRPr lang="en-US" dirty="0"/>
          </a:p>
        </p:txBody>
      </p:sp>
      <p:pic>
        <p:nvPicPr>
          <p:cNvPr id="11" name="Picture 10"/>
          <p:cNvPicPr/>
          <p:nvPr/>
        </p:nvPicPr>
        <p:blipFill>
          <a:blip r:embed="rId6"/>
          <a:stretch>
            <a:fillRect/>
          </a:stretch>
        </p:blipFill>
        <p:spPr>
          <a:xfrm>
            <a:off x="2915871" y="4794568"/>
            <a:ext cx="2521042" cy="19812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241864" y="4429477"/>
            <a:ext cx="18288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 = 1.2 T</a:t>
            </a:r>
            <a:endParaRPr lang="en-US" dirty="0"/>
          </a:p>
        </p:txBody>
      </p:sp>
      <p:cxnSp>
        <p:nvCxnSpPr>
          <p:cNvPr id="13" name="Straight Arrow Connector 12"/>
          <p:cNvCxnSpPr/>
          <p:nvPr/>
        </p:nvCxnSpPr>
        <p:spPr>
          <a:xfrm flipH="1">
            <a:off x="4114800" y="5334000"/>
            <a:ext cx="152400" cy="304800"/>
          </a:xfrm>
          <a:prstGeom prst="straightConnector1">
            <a:avLst/>
          </a:prstGeom>
          <a:ln w="19050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/>
          <p:cNvPicPr/>
          <p:nvPr/>
        </p:nvPicPr>
        <p:blipFill>
          <a:blip r:embed="rId7"/>
          <a:stretch>
            <a:fillRect/>
          </a:stretch>
        </p:blipFill>
        <p:spPr>
          <a:xfrm>
            <a:off x="6095999" y="4875292"/>
            <a:ext cx="2187257" cy="1901984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6303983" y="4495543"/>
            <a:ext cx="18288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 = 1.3 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447747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BL2.5</a:t>
            </a:r>
            <a:endParaRPr lang="en-US" dirty="0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6145371" y="4572000"/>
            <a:ext cx="2873057" cy="213963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622930" y="1683614"/>
            <a:ext cx="22098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Vg = 0.3 V</a:t>
            </a:r>
            <a:endParaRPr lang="en-US" dirty="0"/>
          </a:p>
        </p:txBody>
      </p:sp>
      <p:pic>
        <p:nvPicPr>
          <p:cNvPr id="5" name="Picture 4"/>
          <p:cNvPicPr/>
          <p:nvPr/>
        </p:nvPicPr>
        <p:blipFill>
          <a:blip r:embed="rId3"/>
          <a:stretch>
            <a:fillRect/>
          </a:stretch>
        </p:blipFill>
        <p:spPr>
          <a:xfrm>
            <a:off x="6352175" y="2074810"/>
            <a:ext cx="2492057" cy="213316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456872" y="4207972"/>
            <a:ext cx="22098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Vg = 0.5 V</a:t>
            </a:r>
            <a:endParaRPr lang="en-US" dirty="0"/>
          </a:p>
        </p:txBody>
      </p:sp>
      <p:pic>
        <p:nvPicPr>
          <p:cNvPr id="7" name="Picture 6"/>
          <p:cNvPicPr/>
          <p:nvPr/>
        </p:nvPicPr>
        <p:blipFill>
          <a:blip r:embed="rId4"/>
          <a:stretch>
            <a:fillRect/>
          </a:stretch>
        </p:blipFill>
        <p:spPr>
          <a:xfrm>
            <a:off x="3693570" y="2133600"/>
            <a:ext cx="2658605" cy="21218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958575" y="1693810"/>
            <a:ext cx="22098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Vg = -0.305 V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00201"/>
            <a:ext cx="3779440" cy="3501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228759" y="5180151"/>
            <a:ext cx="3048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For total B field along the nanowire, divide y axis by sin(145)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06943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BL2.4</a:t>
            </a:r>
            <a:endParaRPr lang="en-US" dirty="0"/>
          </a:p>
        </p:txBody>
      </p:sp>
      <p:pic>
        <p:nvPicPr>
          <p:cNvPr id="5" name="Picture 4"/>
          <p:cNvPicPr/>
          <p:nvPr/>
        </p:nvPicPr>
        <p:blipFill>
          <a:blip r:embed="rId2"/>
          <a:stretch>
            <a:fillRect/>
          </a:stretch>
        </p:blipFill>
        <p:spPr>
          <a:xfrm>
            <a:off x="34506" y="1447800"/>
            <a:ext cx="3910330" cy="217816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85800" y="1186934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At Vg = 0 V :</a:t>
            </a:r>
            <a:endParaRPr lang="en-US" dirty="0"/>
          </a:p>
        </p:txBody>
      </p:sp>
      <p:pic>
        <p:nvPicPr>
          <p:cNvPr id="11" name="Picture 10"/>
          <p:cNvPicPr/>
          <p:nvPr/>
        </p:nvPicPr>
        <p:blipFill>
          <a:blip r:embed="rId3"/>
          <a:stretch>
            <a:fillRect/>
          </a:stretch>
        </p:blipFill>
        <p:spPr>
          <a:xfrm>
            <a:off x="4495800" y="1556266"/>
            <a:ext cx="4062730" cy="2069703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5105400" y="1219200"/>
            <a:ext cx="34531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Pinch off traces at </a:t>
            </a:r>
            <a:r>
              <a:rPr lang="en-US" dirty="0" err="1" smtClean="0"/>
              <a:t>Vbias</a:t>
            </a:r>
            <a:r>
              <a:rPr lang="en-US" dirty="0" smtClean="0"/>
              <a:t> = 10 mV</a:t>
            </a:r>
            <a:endParaRPr lang="en-US" dirty="0"/>
          </a:p>
        </p:txBody>
      </p:sp>
      <p:pic>
        <p:nvPicPr>
          <p:cNvPr id="13" name="Picture 12" descr="A picture containing text&#10;&#10;Description automatically generated">
            <a:extLst>
              <a:ext uri="{FF2B5EF4-FFF2-40B4-BE49-F238E27FC236}">
                <a16:creationId xmlns:lc="http://schemas.openxmlformats.org/drawingml/2006/lockedCanvas" xmlns:a16="http://schemas.microsoft.com/office/drawing/2014/main" xmlns="" id="{CC06830C-E7F0-370B-8117-D22A8F7CD2C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636" y="4038600"/>
            <a:ext cx="3034528" cy="2275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218188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BL2.5</a:t>
            </a:r>
            <a:endParaRPr lang="en-US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676400"/>
            <a:ext cx="3779440" cy="3501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Connector 4"/>
          <p:cNvCxnSpPr/>
          <p:nvPr/>
        </p:nvCxnSpPr>
        <p:spPr>
          <a:xfrm flipV="1">
            <a:off x="2984740" y="3581401"/>
            <a:ext cx="0" cy="1596603"/>
          </a:xfrm>
          <a:prstGeom prst="line">
            <a:avLst/>
          </a:prstGeom>
          <a:ln w="190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5178003"/>
            <a:ext cx="3224213" cy="1643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4632" y="1676400"/>
            <a:ext cx="3276600" cy="3035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181600" y="1307068"/>
            <a:ext cx="289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Vg = 77.5*5 mV (green line)</a:t>
            </a:r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5105400" y="3214009"/>
            <a:ext cx="2895600" cy="0"/>
          </a:xfrm>
          <a:prstGeom prst="line">
            <a:avLst/>
          </a:prstGeom>
          <a:ln w="158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4800600"/>
            <a:ext cx="3591611" cy="1830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Oval 13"/>
          <p:cNvSpPr/>
          <p:nvPr/>
        </p:nvSpPr>
        <p:spPr>
          <a:xfrm>
            <a:off x="1981200" y="6172200"/>
            <a:ext cx="457200" cy="228600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Arrow Connector 15"/>
          <p:cNvCxnSpPr/>
          <p:nvPr/>
        </p:nvCxnSpPr>
        <p:spPr>
          <a:xfrm flipV="1">
            <a:off x="762000" y="6400800"/>
            <a:ext cx="1219200" cy="2301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-76200" y="5430659"/>
            <a:ext cx="14478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Corresponds to the gate tunable feature in the Vg vs B plot</a:t>
            </a:r>
            <a:endParaRPr lang="en-US" dirty="0"/>
          </a:p>
        </p:txBody>
      </p:sp>
      <p:cxnSp>
        <p:nvCxnSpPr>
          <p:cNvPr id="19" name="Curved Connector 18"/>
          <p:cNvCxnSpPr>
            <a:stCxn id="4099" idx="3"/>
          </p:cNvCxnSpPr>
          <p:nvPr/>
        </p:nvCxnSpPr>
        <p:spPr>
          <a:xfrm>
            <a:off x="7911232" y="3194265"/>
            <a:ext cx="242168" cy="1606335"/>
          </a:xfrm>
          <a:prstGeom prst="curved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>
            <a:off x="2984740" y="4953000"/>
            <a:ext cx="291860" cy="22500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748528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BL2.2</a:t>
            </a:r>
            <a:endParaRPr lang="en-US" dirty="0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1740932"/>
            <a:ext cx="3962400" cy="213487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85800" y="1371600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At Vg = 0 V :</a:t>
            </a:r>
            <a:endParaRPr lang="en-US" dirty="0"/>
          </a:p>
        </p:txBody>
      </p:sp>
      <p:pic>
        <p:nvPicPr>
          <p:cNvPr id="5" name="Picture 4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3913183"/>
            <a:ext cx="3962400" cy="2030417"/>
          </a:xfrm>
          <a:prstGeom prst="rect">
            <a:avLst/>
          </a:prstGeom>
        </p:spPr>
      </p:pic>
      <p:pic>
        <p:nvPicPr>
          <p:cNvPr id="6" name="Picture 5"/>
          <p:cNvPicPr/>
          <p:nvPr/>
        </p:nvPicPr>
        <p:blipFill>
          <a:blip r:embed="rId4"/>
          <a:stretch>
            <a:fillRect/>
          </a:stretch>
        </p:blipFill>
        <p:spPr>
          <a:xfrm>
            <a:off x="4648200" y="1556266"/>
            <a:ext cx="3910330" cy="202513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105400" y="1219200"/>
            <a:ext cx="34531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Pinch off traces at </a:t>
            </a:r>
            <a:r>
              <a:rPr lang="en-US" dirty="0" err="1" smtClean="0"/>
              <a:t>Vbias</a:t>
            </a:r>
            <a:r>
              <a:rPr lang="en-US" dirty="0" smtClean="0"/>
              <a:t> = 10 mV</a:t>
            </a:r>
            <a:endParaRPr lang="en-US" dirty="0"/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="" xmlns:a16="http://schemas.microsoft.com/office/drawing/2014/main" id="{078BA341-04DB-0308-C5EC-9DF128EBD80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610155"/>
            <a:ext cx="3918617" cy="2938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73336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BL2.2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219" y="1903982"/>
            <a:ext cx="3702170" cy="3430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Arrow Connector 4"/>
          <p:cNvCxnSpPr/>
          <p:nvPr/>
        </p:nvCxnSpPr>
        <p:spPr>
          <a:xfrm>
            <a:off x="2438400" y="1524000"/>
            <a:ext cx="152400" cy="20949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355121" y="1219200"/>
            <a:ext cx="37338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Large peak in the center</a:t>
            </a:r>
            <a:endParaRPr lang="en-US" dirty="0"/>
          </a:p>
        </p:txBody>
      </p:sp>
      <p:pic>
        <p:nvPicPr>
          <p:cNvPr id="9" name="Picture 8"/>
          <p:cNvPicPr/>
          <p:nvPr/>
        </p:nvPicPr>
        <p:blipFill>
          <a:blip r:embed="rId3"/>
          <a:stretch>
            <a:fillRect/>
          </a:stretch>
        </p:blipFill>
        <p:spPr>
          <a:xfrm>
            <a:off x="4876800" y="2214182"/>
            <a:ext cx="3505200" cy="289121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867400" y="1600200"/>
            <a:ext cx="1905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Vg = 0.25 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512327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BL4.7 (NS)</a:t>
            </a:r>
            <a:endParaRPr lang="en-US" dirty="0"/>
          </a:p>
        </p:txBody>
      </p:sp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="" xmlns:a16="http://schemas.microsoft.com/office/drawing/2014/main" id="{48073AC2-D02E-23C1-55A9-DDF88A706A6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7400" y="1676400"/>
            <a:ext cx="3055157" cy="2291368"/>
          </a:xfrm>
          <a:prstGeom prst="rect">
            <a:avLst/>
          </a:prstGeom>
        </p:spPr>
      </p:pic>
      <p:pic>
        <p:nvPicPr>
          <p:cNvPr id="4" name="Picture 3"/>
          <p:cNvPicPr/>
          <p:nvPr/>
        </p:nvPicPr>
        <p:blipFill>
          <a:blip r:embed="rId3"/>
          <a:stretch>
            <a:fillRect/>
          </a:stretch>
        </p:blipFill>
        <p:spPr>
          <a:xfrm>
            <a:off x="85138" y="1878714"/>
            <a:ext cx="3681730" cy="205598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81000" y="1232383"/>
            <a:ext cx="4191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Vbias</a:t>
            </a:r>
            <a:r>
              <a:rPr lang="en-US" dirty="0" smtClean="0"/>
              <a:t> = 10 mV,</a:t>
            </a:r>
          </a:p>
          <a:p>
            <a:r>
              <a:rPr lang="en-US" dirty="0" smtClean="0"/>
              <a:t>Sweeping both gates simultaneously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7010400" y="1752600"/>
            <a:ext cx="38457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rgbClr val="FFFF00"/>
                </a:solidFill>
              </a:rPr>
              <a:t>G1</a:t>
            </a:r>
            <a:endParaRPr lang="en-US" sz="1200" dirty="0">
              <a:solidFill>
                <a:srgbClr val="FFFF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547378" y="1906914"/>
            <a:ext cx="38457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rgbClr val="FFFF00"/>
                </a:solidFill>
              </a:rPr>
              <a:t>G2</a:t>
            </a:r>
            <a:endParaRPr lang="en-US" sz="12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180638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BL4.7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070150" y="1138441"/>
            <a:ext cx="1295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G1 = 0 V</a:t>
            </a:r>
            <a:endParaRPr lang="en-US" dirty="0"/>
          </a:p>
        </p:txBody>
      </p:sp>
      <p:pic>
        <p:nvPicPr>
          <p:cNvPr id="5" name="Picture 4"/>
          <p:cNvPicPr/>
          <p:nvPr/>
        </p:nvPicPr>
        <p:blipFill>
          <a:blip r:embed="rId2"/>
          <a:stretch>
            <a:fillRect/>
          </a:stretch>
        </p:blipFill>
        <p:spPr>
          <a:xfrm>
            <a:off x="3276600" y="1501856"/>
            <a:ext cx="3025457" cy="21336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141628" y="1161199"/>
            <a:ext cx="1295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G1 = 0.5 V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6705600" y="1170215"/>
            <a:ext cx="1295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G1 = 1.5 V</a:t>
            </a:r>
            <a:endParaRPr lang="en-US" dirty="0"/>
          </a:p>
        </p:txBody>
      </p:sp>
      <p:pic>
        <p:nvPicPr>
          <p:cNvPr id="9" name="Picture 8"/>
          <p:cNvPicPr/>
          <p:nvPr/>
        </p:nvPicPr>
        <p:blipFill>
          <a:blip r:embed="rId3"/>
          <a:stretch>
            <a:fillRect/>
          </a:stretch>
        </p:blipFill>
        <p:spPr>
          <a:xfrm>
            <a:off x="6302057" y="1530531"/>
            <a:ext cx="2590800" cy="2041853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118" y="1501857"/>
            <a:ext cx="2924928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4495800"/>
            <a:ext cx="27432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104900" y="4038600"/>
            <a:ext cx="1295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G1 = 3 V</a:t>
            </a:r>
            <a:endParaRPr lang="en-US" dirty="0"/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4953000" y="3733800"/>
            <a:ext cx="0" cy="4894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105399" y="3733800"/>
            <a:ext cx="11966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Zoom in</a:t>
            </a:r>
            <a:endParaRPr lang="en-US" dirty="0"/>
          </a:p>
        </p:txBody>
      </p:sp>
      <p:pic>
        <p:nvPicPr>
          <p:cNvPr id="14" name="Picture 13"/>
          <p:cNvPicPr/>
          <p:nvPr/>
        </p:nvPicPr>
        <p:blipFill>
          <a:blip r:embed="rId6"/>
          <a:stretch>
            <a:fillRect/>
          </a:stretch>
        </p:blipFill>
        <p:spPr>
          <a:xfrm>
            <a:off x="3581401" y="4234768"/>
            <a:ext cx="3352800" cy="2470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237035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BL4.8 </a:t>
            </a:r>
            <a:endParaRPr lang="en-US" dirty="0"/>
          </a:p>
        </p:txBody>
      </p:sp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xmlns="" id="{B0D0353E-82E3-C3ED-AE57-06D8B9C9185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5400" y="1600200"/>
            <a:ext cx="3860522" cy="2895392"/>
          </a:xfrm>
          <a:prstGeom prst="rect">
            <a:avLst/>
          </a:prstGeom>
        </p:spPr>
      </p:pic>
      <p:pic>
        <p:nvPicPr>
          <p:cNvPr id="4" name="Picture 3"/>
          <p:cNvPicPr/>
          <p:nvPr/>
        </p:nvPicPr>
        <p:blipFill>
          <a:blip r:embed="rId3"/>
          <a:stretch>
            <a:fillRect/>
          </a:stretch>
        </p:blipFill>
        <p:spPr>
          <a:xfrm>
            <a:off x="152400" y="2018561"/>
            <a:ext cx="3834130" cy="205867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09600" y="1371600"/>
            <a:ext cx="3276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Vbias</a:t>
            </a:r>
            <a:r>
              <a:rPr lang="en-US" dirty="0" smtClean="0"/>
              <a:t> = 10 mV, sweep both gates simultaneously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553200" y="2183913"/>
            <a:ext cx="38457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rgbClr val="FFFF00"/>
                </a:solidFill>
              </a:rPr>
              <a:t>G1</a:t>
            </a:r>
            <a:endParaRPr lang="en-US" sz="1200" dirty="0">
              <a:solidFill>
                <a:srgbClr val="FFFF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509700" y="2810290"/>
            <a:ext cx="38457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rgbClr val="FFFF00"/>
                </a:solidFill>
              </a:rPr>
              <a:t>G2</a:t>
            </a:r>
            <a:endParaRPr lang="en-US" sz="12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733018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BL4.8</a:t>
            </a:r>
            <a:endParaRPr lang="en-US" dirty="0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1" y="1905001"/>
            <a:ext cx="3200400" cy="23622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886200" y="1415534"/>
            <a:ext cx="1905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G1 = 1 V</a:t>
            </a:r>
            <a:endParaRPr lang="en-US" dirty="0"/>
          </a:p>
        </p:txBody>
      </p:sp>
      <p:pic>
        <p:nvPicPr>
          <p:cNvPr id="5" name="Picture 4"/>
          <p:cNvPicPr/>
          <p:nvPr/>
        </p:nvPicPr>
        <p:blipFill>
          <a:blip r:embed="rId3"/>
          <a:stretch>
            <a:fillRect/>
          </a:stretch>
        </p:blipFill>
        <p:spPr>
          <a:xfrm>
            <a:off x="3113674" y="1879121"/>
            <a:ext cx="3177857" cy="238807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62000" y="1600200"/>
            <a:ext cx="1905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G1 = 0 V</a:t>
            </a:r>
            <a:endParaRPr lang="en-US" dirty="0"/>
          </a:p>
        </p:txBody>
      </p:sp>
      <p:pic>
        <p:nvPicPr>
          <p:cNvPr id="7" name="Picture 6"/>
          <p:cNvPicPr/>
          <p:nvPr/>
        </p:nvPicPr>
        <p:blipFill>
          <a:blip r:embed="rId4"/>
          <a:stretch>
            <a:fillRect/>
          </a:stretch>
        </p:blipFill>
        <p:spPr>
          <a:xfrm>
            <a:off x="6291531" y="1905000"/>
            <a:ext cx="2823714" cy="228599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750888" y="1509789"/>
            <a:ext cx="1905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G1 = 3 V</a:t>
            </a:r>
            <a:endParaRPr lang="en-US" dirty="0"/>
          </a:p>
        </p:txBody>
      </p:sp>
      <p:cxnSp>
        <p:nvCxnSpPr>
          <p:cNvPr id="10" name="Straight Arrow Connector 9"/>
          <p:cNvCxnSpPr/>
          <p:nvPr/>
        </p:nvCxnSpPr>
        <p:spPr>
          <a:xfrm flipV="1">
            <a:off x="7239000" y="3581400"/>
            <a:ext cx="304800" cy="1828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5260676" y="5410200"/>
            <a:ext cx="38171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 first 6 diamonds from the left seem to be roughly of the same vertical height but there is no horizontal lines visible indicating gap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237644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Fig 1 (BL2.4)</a:t>
            </a:r>
            <a:endParaRPr lang="en-US" dirty="0"/>
          </a:p>
        </p:txBody>
      </p:sp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98" y="1843177"/>
            <a:ext cx="3166265" cy="2322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733800" y="1383268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Vg = -0.25 V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457200" y="4953000"/>
            <a:ext cx="2438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IcRn</a:t>
            </a:r>
            <a:r>
              <a:rPr lang="en-US" dirty="0" smtClean="0"/>
              <a:t> plot at different gate voltages goes here</a:t>
            </a:r>
            <a:endParaRPr lang="en-US" dirty="0"/>
          </a:p>
        </p:txBody>
      </p:sp>
      <p:sp>
        <p:nvSpPr>
          <p:cNvPr id="12" name="Rounded Rectangle 11"/>
          <p:cNvSpPr/>
          <p:nvPr/>
        </p:nvSpPr>
        <p:spPr>
          <a:xfrm>
            <a:off x="381000" y="4778193"/>
            <a:ext cx="2514600" cy="936807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/>
          <p:cNvPicPr/>
          <p:nvPr/>
        </p:nvPicPr>
        <p:blipFill>
          <a:blip r:embed="rId3"/>
          <a:stretch>
            <a:fillRect/>
          </a:stretch>
        </p:blipFill>
        <p:spPr>
          <a:xfrm>
            <a:off x="3245338" y="1752599"/>
            <a:ext cx="3231662" cy="2328109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3657600" y="4165535"/>
            <a:ext cx="2286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 smtClean="0"/>
              <a:t>Btot</a:t>
            </a:r>
            <a:r>
              <a:rPr lang="en-US" sz="1400" dirty="0" smtClean="0"/>
              <a:t>= </a:t>
            </a:r>
            <a:r>
              <a:rPr lang="en-US" sz="1400" dirty="0" err="1" smtClean="0"/>
              <a:t>Bx</a:t>
            </a:r>
            <a:r>
              <a:rPr lang="en-US" sz="1400" dirty="0" smtClean="0"/>
              <a:t>/cos(145)</a:t>
            </a:r>
          </a:p>
          <a:p>
            <a:r>
              <a:rPr lang="en-US" sz="1400" dirty="0" err="1" smtClean="0"/>
              <a:t>Bc</a:t>
            </a:r>
            <a:r>
              <a:rPr lang="en-US" sz="1400" dirty="0" smtClean="0"/>
              <a:t> = 1.05 T</a:t>
            </a:r>
            <a:endParaRPr lang="en-US" sz="1400" dirty="0"/>
          </a:p>
        </p:txBody>
      </p:sp>
      <p:pic>
        <p:nvPicPr>
          <p:cNvPr id="17" name="Picture 16"/>
          <p:cNvPicPr/>
          <p:nvPr/>
        </p:nvPicPr>
        <p:blipFill>
          <a:blip r:embed="rId4"/>
          <a:stretch>
            <a:fillRect/>
          </a:stretch>
        </p:blipFill>
        <p:spPr>
          <a:xfrm>
            <a:off x="6019800" y="4778193"/>
            <a:ext cx="2881630" cy="1449070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7221491" y="4165535"/>
            <a:ext cx="1295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530-580 </a:t>
            </a:r>
            <a:r>
              <a:rPr lang="en-US" dirty="0" err="1" smtClean="0"/>
              <a:t>uV</a:t>
            </a: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8438" y="1781981"/>
            <a:ext cx="2638729" cy="244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1955022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BL2.4</a:t>
            </a:r>
            <a:endParaRPr lang="en-US" dirty="0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76200" y="1447800"/>
            <a:ext cx="4168457" cy="3739832"/>
          </a:xfrm>
          <a:prstGeom prst="rect">
            <a:avLst/>
          </a:prstGeom>
        </p:spPr>
      </p:pic>
      <p:pic>
        <p:nvPicPr>
          <p:cNvPr id="4" name="Picture 3"/>
          <p:cNvPicPr/>
          <p:nvPr/>
        </p:nvPicPr>
        <p:blipFill>
          <a:blip r:embed="rId3"/>
          <a:stretch>
            <a:fillRect/>
          </a:stretch>
        </p:blipFill>
        <p:spPr>
          <a:xfrm>
            <a:off x="5334000" y="1670368"/>
            <a:ext cx="2743200" cy="236823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638800" y="1219200"/>
            <a:ext cx="198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Vg = -136.4*5 mV</a:t>
            </a:r>
            <a:endParaRPr lang="en-US" dirty="0"/>
          </a:p>
        </p:txBody>
      </p:sp>
      <p:pic>
        <p:nvPicPr>
          <p:cNvPr id="6" name="Picture 5"/>
          <p:cNvPicPr/>
          <p:nvPr/>
        </p:nvPicPr>
        <p:blipFill>
          <a:blip r:embed="rId4"/>
          <a:stretch>
            <a:fillRect/>
          </a:stretch>
        </p:blipFill>
        <p:spPr>
          <a:xfrm>
            <a:off x="3783171" y="4718368"/>
            <a:ext cx="2339657" cy="213963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244657" y="4191000"/>
            <a:ext cx="198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Vg = -134.2*5 mV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688122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Fig 1 (BL2.5)</a:t>
            </a:r>
            <a:endParaRPr lang="en-US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74" y="1624642"/>
            <a:ext cx="3273725" cy="2761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57200" y="4953000"/>
            <a:ext cx="2438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IcRn</a:t>
            </a:r>
            <a:r>
              <a:rPr lang="en-US" dirty="0" smtClean="0"/>
              <a:t> plot at different gate voltages goes here</a:t>
            </a:r>
            <a:endParaRPr lang="en-US" dirty="0"/>
          </a:p>
        </p:txBody>
      </p:sp>
      <p:sp>
        <p:nvSpPr>
          <p:cNvPr id="5" name="Rounded Rectangle 4"/>
          <p:cNvSpPr/>
          <p:nvPr/>
        </p:nvSpPr>
        <p:spPr>
          <a:xfrm>
            <a:off x="381000" y="4778193"/>
            <a:ext cx="2514600" cy="936807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/>
          <p:cNvPicPr/>
          <p:nvPr/>
        </p:nvPicPr>
        <p:blipFill>
          <a:blip r:embed="rId3"/>
          <a:stretch>
            <a:fillRect/>
          </a:stretch>
        </p:blipFill>
        <p:spPr>
          <a:xfrm>
            <a:off x="6524445" y="1787684"/>
            <a:ext cx="2619555" cy="2327116"/>
          </a:xfrm>
          <a:prstGeom prst="rect">
            <a:avLst/>
          </a:prstGeom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799" y="1371748"/>
            <a:ext cx="3125191" cy="2895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772394" y="4285193"/>
            <a:ext cx="2286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 smtClean="0"/>
              <a:t>Btot</a:t>
            </a:r>
            <a:r>
              <a:rPr lang="en-US" sz="1400" dirty="0" smtClean="0"/>
              <a:t>= </a:t>
            </a:r>
            <a:r>
              <a:rPr lang="en-US" sz="1400" dirty="0" err="1" smtClean="0"/>
              <a:t>Bx</a:t>
            </a:r>
            <a:r>
              <a:rPr lang="en-US" sz="1400" dirty="0" smtClean="0"/>
              <a:t>/cos(145)</a:t>
            </a:r>
          </a:p>
          <a:p>
            <a:r>
              <a:rPr lang="en-US" sz="1400" dirty="0" err="1" smtClean="0"/>
              <a:t>Bc</a:t>
            </a:r>
            <a:r>
              <a:rPr lang="en-US" sz="1400" dirty="0" smtClean="0"/>
              <a:t> = 1.6 T</a:t>
            </a:r>
            <a:endParaRPr lang="en-US" sz="1400" dirty="0"/>
          </a:p>
        </p:txBody>
      </p:sp>
      <p:sp>
        <p:nvSpPr>
          <p:cNvPr id="17" name="TextBox 16"/>
          <p:cNvSpPr txBox="1"/>
          <p:nvPr/>
        </p:nvSpPr>
        <p:spPr>
          <a:xfrm>
            <a:off x="7221491" y="4266917"/>
            <a:ext cx="1295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500-540 </a:t>
            </a:r>
            <a:r>
              <a:rPr lang="en-US" dirty="0" err="1" smtClean="0"/>
              <a:t>uV</a:t>
            </a:r>
            <a:endParaRPr lang="en-US" dirty="0"/>
          </a:p>
        </p:txBody>
      </p:sp>
      <p:pic>
        <p:nvPicPr>
          <p:cNvPr id="18" name="Picture 17"/>
          <p:cNvPicPr/>
          <p:nvPr/>
        </p:nvPicPr>
        <p:blipFill>
          <a:blip r:embed="rId5"/>
          <a:stretch>
            <a:fillRect/>
          </a:stretch>
        </p:blipFill>
        <p:spPr>
          <a:xfrm>
            <a:off x="5715000" y="4778193"/>
            <a:ext cx="2500136" cy="1525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50931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BL2.4 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1600200"/>
            <a:ext cx="2993528" cy="1525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95400"/>
            <a:ext cx="5867400" cy="4303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943600" y="3125788"/>
            <a:ext cx="2841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IcRn</a:t>
            </a:r>
            <a:r>
              <a:rPr lang="en-US" dirty="0" smtClean="0"/>
              <a:t> from ~ 250 to 300 </a:t>
            </a:r>
            <a:r>
              <a:rPr lang="en-US" dirty="0" err="1" smtClean="0"/>
              <a:t>uV</a:t>
            </a:r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0953" y="4038600"/>
            <a:ext cx="2263775" cy="2097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3246681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BL2.5</a:t>
            </a:r>
            <a:endParaRPr lang="en-US" dirty="0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2173856"/>
            <a:ext cx="2971800" cy="28194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6713" y="1524000"/>
            <a:ext cx="3276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Vg = -143.25*5 mV</a:t>
            </a:r>
            <a:endParaRPr lang="en-US" dirty="0"/>
          </a:p>
        </p:txBody>
      </p:sp>
      <p:pic>
        <p:nvPicPr>
          <p:cNvPr id="7" name="Picture 6"/>
          <p:cNvPicPr/>
          <p:nvPr/>
        </p:nvPicPr>
        <p:blipFill>
          <a:blip r:embed="rId3"/>
          <a:stretch>
            <a:fillRect/>
          </a:stretch>
        </p:blipFill>
        <p:spPr>
          <a:xfrm>
            <a:off x="3048000" y="2073540"/>
            <a:ext cx="3200399" cy="278633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581401" y="1414269"/>
            <a:ext cx="3276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Vg = -136*5 mV </a:t>
            </a:r>
            <a:endParaRPr lang="en-US" dirty="0"/>
          </a:p>
        </p:txBody>
      </p:sp>
      <p:pic>
        <p:nvPicPr>
          <p:cNvPr id="9" name="Picture 8"/>
          <p:cNvPicPr/>
          <p:nvPr/>
        </p:nvPicPr>
        <p:blipFill>
          <a:blip r:embed="rId4"/>
          <a:stretch>
            <a:fillRect/>
          </a:stretch>
        </p:blipFill>
        <p:spPr>
          <a:xfrm>
            <a:off x="6248399" y="2286000"/>
            <a:ext cx="2895601" cy="25146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934200" y="1566669"/>
            <a:ext cx="17525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Vg = -130*5 mV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38201" y="5562600"/>
            <a:ext cx="5486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Vbias</a:t>
            </a:r>
            <a:r>
              <a:rPr lang="en-US" dirty="0" smtClean="0"/>
              <a:t> vs Gate trace got shifted compared to previous plot</a:t>
            </a:r>
            <a:endParaRPr lang="en-US" dirty="0"/>
          </a:p>
        </p:txBody>
      </p:sp>
      <p:pic>
        <p:nvPicPr>
          <p:cNvPr id="13" name="Picture 12"/>
          <p:cNvPicPr/>
          <p:nvPr/>
        </p:nvPicPr>
        <p:blipFill>
          <a:blip r:embed="rId5"/>
          <a:stretch>
            <a:fillRect/>
          </a:stretch>
        </p:blipFill>
        <p:spPr>
          <a:xfrm>
            <a:off x="6248399" y="4859872"/>
            <a:ext cx="2438400" cy="1998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254160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BL2.4 </a:t>
            </a:r>
            <a:r>
              <a:rPr lang="en-US" dirty="0" err="1" smtClean="0"/>
              <a:t>Vbias</a:t>
            </a:r>
            <a:r>
              <a:rPr lang="en-US" dirty="0" smtClean="0"/>
              <a:t> vs Vg</a:t>
            </a: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512" y="1150797"/>
            <a:ext cx="2984628" cy="2765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27198" y="3933271"/>
            <a:ext cx="2514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 smtClean="0"/>
              <a:t>Lockin</a:t>
            </a:r>
            <a:r>
              <a:rPr lang="en-US" sz="1400" dirty="0" smtClean="0"/>
              <a:t>, amp = 1 V, </a:t>
            </a:r>
            <a:r>
              <a:rPr lang="en-US" sz="1400" dirty="0" err="1" smtClean="0"/>
              <a:t>Vsource</a:t>
            </a:r>
            <a:r>
              <a:rPr lang="en-US" sz="1400" dirty="0" smtClean="0"/>
              <a:t> = 1 mV/V, </a:t>
            </a:r>
            <a:r>
              <a:rPr lang="en-US" sz="1400" dirty="0" err="1" smtClean="0"/>
              <a:t>Imeasure</a:t>
            </a:r>
            <a:r>
              <a:rPr lang="en-US" sz="1400" dirty="0" smtClean="0"/>
              <a:t> gain = 10 MA/V, </a:t>
            </a:r>
            <a:r>
              <a:rPr lang="en-US" sz="1400" dirty="0" err="1" smtClean="0"/>
              <a:t>Vmeas</a:t>
            </a:r>
            <a:r>
              <a:rPr lang="en-US" sz="1400" dirty="0" smtClean="0"/>
              <a:t> gain 1kV/V</a:t>
            </a:r>
            <a:endParaRPr lang="en-US" sz="1400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5288723"/>
            <a:ext cx="2848420" cy="145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876800" y="4682896"/>
            <a:ext cx="31874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Here the mirage states are not so prominent</a:t>
            </a:r>
          </a:p>
        </p:txBody>
      </p:sp>
      <p:pic>
        <p:nvPicPr>
          <p:cNvPr id="11" name="Picture 10"/>
          <p:cNvPicPr/>
          <p:nvPr/>
        </p:nvPicPr>
        <p:blipFill>
          <a:blip r:embed="rId4"/>
          <a:stretch>
            <a:fillRect/>
          </a:stretch>
        </p:blipFill>
        <p:spPr>
          <a:xfrm>
            <a:off x="4876800" y="1273090"/>
            <a:ext cx="2850515" cy="2520633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923640" y="3933271"/>
            <a:ext cx="2514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 smtClean="0"/>
              <a:t>Lockin</a:t>
            </a:r>
            <a:r>
              <a:rPr lang="en-US" sz="1400" dirty="0" smtClean="0"/>
              <a:t>, amp = 0.5 V, </a:t>
            </a:r>
            <a:r>
              <a:rPr lang="en-US" sz="1400" dirty="0" err="1" smtClean="0"/>
              <a:t>Vsource</a:t>
            </a:r>
            <a:r>
              <a:rPr lang="en-US" sz="1400" dirty="0" smtClean="0"/>
              <a:t> = 10 mV/V, </a:t>
            </a:r>
            <a:r>
              <a:rPr lang="en-US" sz="1400" dirty="0" err="1" smtClean="0"/>
              <a:t>Imeasure</a:t>
            </a:r>
            <a:r>
              <a:rPr lang="en-US" sz="1400" dirty="0" smtClean="0"/>
              <a:t> gain = 10 MA/V, </a:t>
            </a:r>
            <a:r>
              <a:rPr lang="en-US" sz="1400" dirty="0" err="1" smtClean="0"/>
              <a:t>Vmeas</a:t>
            </a:r>
            <a:r>
              <a:rPr lang="en-US" sz="1400" dirty="0" smtClean="0"/>
              <a:t> gain 100V/V</a:t>
            </a:r>
            <a:endParaRPr lang="en-US" sz="1400" dirty="0"/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3640" y="5223369"/>
            <a:ext cx="2844007" cy="1449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662412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3709"/>
            <a:ext cx="8229600" cy="1143000"/>
          </a:xfrm>
        </p:spPr>
        <p:txBody>
          <a:bodyPr/>
          <a:lstStyle/>
          <a:p>
            <a:r>
              <a:rPr lang="en-US" dirty="0" smtClean="0"/>
              <a:t>BL2.4 </a:t>
            </a:r>
            <a:r>
              <a:rPr lang="en-US" dirty="0" err="1" smtClean="0"/>
              <a:t>Ibias</a:t>
            </a:r>
            <a:r>
              <a:rPr lang="en-US" dirty="0" smtClean="0"/>
              <a:t> vs B high res</a:t>
            </a:r>
            <a:endParaRPr lang="en-US" dirty="0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2208362" y="1600200"/>
            <a:ext cx="3711257" cy="305403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378190" y="1233577"/>
            <a:ext cx="13716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Vg = -0.25 V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115464" y="4482787"/>
            <a:ext cx="2362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B field scan direction</a:t>
            </a:r>
            <a:endParaRPr lang="en-US" sz="1400" dirty="0"/>
          </a:p>
        </p:txBody>
      </p:sp>
      <p:cxnSp>
        <p:nvCxnSpPr>
          <p:cNvPr id="7" name="Straight Arrow Connector 6"/>
          <p:cNvCxnSpPr/>
          <p:nvPr/>
        </p:nvCxnSpPr>
        <p:spPr>
          <a:xfrm flipV="1">
            <a:off x="2895600" y="4660842"/>
            <a:ext cx="1981200" cy="661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ounded Rectangle 11"/>
          <p:cNvSpPr/>
          <p:nvPr/>
        </p:nvSpPr>
        <p:spPr>
          <a:xfrm>
            <a:off x="4572000" y="3048000"/>
            <a:ext cx="609600" cy="301784"/>
          </a:xfrm>
          <a:prstGeom prst="round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" name="Straight Arrow Connector 13"/>
          <p:cNvCxnSpPr/>
          <p:nvPr/>
        </p:nvCxnSpPr>
        <p:spPr>
          <a:xfrm flipV="1">
            <a:off x="5257800" y="2438400"/>
            <a:ext cx="914400" cy="76049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/>
          <p:cNvPicPr/>
          <p:nvPr/>
        </p:nvPicPr>
        <p:blipFill>
          <a:blip r:embed="rId3"/>
          <a:stretch>
            <a:fillRect/>
          </a:stretch>
        </p:blipFill>
        <p:spPr>
          <a:xfrm>
            <a:off x="6290813" y="1473749"/>
            <a:ext cx="2726666" cy="1929301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7385649" y="3427121"/>
            <a:ext cx="165052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B field scan direction</a:t>
            </a:r>
            <a:endParaRPr lang="en-US" sz="1100" dirty="0"/>
          </a:p>
        </p:txBody>
      </p:sp>
      <p:cxnSp>
        <p:nvCxnSpPr>
          <p:cNvPr id="17" name="Straight Arrow Connector 16"/>
          <p:cNvCxnSpPr/>
          <p:nvPr/>
        </p:nvCxnSpPr>
        <p:spPr>
          <a:xfrm>
            <a:off x="6802878" y="3533983"/>
            <a:ext cx="530293" cy="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Picture 20"/>
          <p:cNvPicPr/>
          <p:nvPr/>
        </p:nvPicPr>
        <p:blipFill>
          <a:blip r:embed="rId4"/>
          <a:stretch>
            <a:fillRect/>
          </a:stretch>
        </p:blipFill>
        <p:spPr>
          <a:xfrm>
            <a:off x="0" y="1388712"/>
            <a:ext cx="2415857" cy="1758632"/>
          </a:xfrm>
          <a:prstGeom prst="rect">
            <a:avLst/>
          </a:prstGeom>
        </p:spPr>
      </p:pic>
      <p:sp>
        <p:nvSpPr>
          <p:cNvPr id="22" name="Rounded Rectangle 21"/>
          <p:cNvSpPr/>
          <p:nvPr/>
        </p:nvSpPr>
        <p:spPr>
          <a:xfrm>
            <a:off x="2667000" y="3062406"/>
            <a:ext cx="609600" cy="301784"/>
          </a:xfrm>
          <a:prstGeom prst="round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4" name="Straight Arrow Connector 23"/>
          <p:cNvCxnSpPr/>
          <p:nvPr/>
        </p:nvCxnSpPr>
        <p:spPr>
          <a:xfrm flipH="1" flipV="1">
            <a:off x="2286000" y="2895600"/>
            <a:ext cx="304800" cy="152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570781" y="3317911"/>
            <a:ext cx="165052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B field scan direction</a:t>
            </a:r>
            <a:endParaRPr lang="en-US" sz="1100" dirty="0"/>
          </a:p>
        </p:txBody>
      </p:sp>
      <p:cxnSp>
        <p:nvCxnSpPr>
          <p:cNvPr id="26" name="Straight Arrow Connector 25"/>
          <p:cNvCxnSpPr/>
          <p:nvPr/>
        </p:nvCxnSpPr>
        <p:spPr>
          <a:xfrm>
            <a:off x="-11990" y="3424773"/>
            <a:ext cx="530293" cy="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1600200" y="1905000"/>
            <a:ext cx="76200" cy="228600"/>
          </a:xfrm>
          <a:prstGeom prst="straightConnector1">
            <a:avLst/>
          </a:prstGeom>
          <a:ln w="1905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140898" y="3711735"/>
            <a:ext cx="205596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dirty="0" smtClean="0"/>
              <a:t>The node has more of a “dip” on the left side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dirty="0" err="1" smtClean="0"/>
              <a:t>Ic</a:t>
            </a:r>
            <a:r>
              <a:rPr lang="en-US" sz="1100" dirty="0" smtClean="0"/>
              <a:t> on the left side is less than </a:t>
            </a:r>
            <a:r>
              <a:rPr lang="en-US" sz="1100" dirty="0" err="1" smtClean="0"/>
              <a:t>Ic</a:t>
            </a:r>
            <a:r>
              <a:rPr lang="en-US" sz="1100" dirty="0" smtClean="0"/>
              <a:t> on the right side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dirty="0" smtClean="0"/>
              <a:t>The </a:t>
            </a:r>
            <a:r>
              <a:rPr lang="en-US" sz="1100" dirty="0"/>
              <a:t>“dip” does not decrease on changing the B field scan </a:t>
            </a:r>
            <a:r>
              <a:rPr lang="en-US" sz="1100" dirty="0" smtClean="0"/>
              <a:t>direction, </a:t>
            </a:r>
            <a:r>
              <a:rPr lang="en-US" sz="1100" dirty="0" err="1" smtClean="0"/>
              <a:t>Ic</a:t>
            </a:r>
            <a:r>
              <a:rPr lang="en-US" sz="1100" dirty="0" smtClean="0"/>
              <a:t> also doesn’t increase</a:t>
            </a:r>
            <a:endParaRPr lang="en-US" sz="1100" dirty="0"/>
          </a:p>
        </p:txBody>
      </p:sp>
      <p:pic>
        <p:nvPicPr>
          <p:cNvPr id="31" name="Picture 30"/>
          <p:cNvPicPr/>
          <p:nvPr/>
        </p:nvPicPr>
        <p:blipFill>
          <a:blip r:embed="rId5"/>
          <a:stretch>
            <a:fillRect/>
          </a:stretch>
        </p:blipFill>
        <p:spPr>
          <a:xfrm>
            <a:off x="171205" y="5105400"/>
            <a:ext cx="1882457" cy="1453067"/>
          </a:xfrm>
          <a:prstGeom prst="rect">
            <a:avLst/>
          </a:prstGeom>
        </p:spPr>
      </p:pic>
      <p:cxnSp>
        <p:nvCxnSpPr>
          <p:cNvPr id="33" name="Straight Arrow Connector 32"/>
          <p:cNvCxnSpPr/>
          <p:nvPr/>
        </p:nvCxnSpPr>
        <p:spPr>
          <a:xfrm flipH="1">
            <a:off x="324611" y="6629400"/>
            <a:ext cx="157564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82310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 </a:t>
            </a:r>
            <a:r>
              <a:rPr lang="en-US" dirty="0" err="1" smtClean="0"/>
              <a:t>IcRn</a:t>
            </a:r>
            <a:endParaRPr lang="en-US" dirty="0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1" y="2133600"/>
            <a:ext cx="4572000" cy="3974465"/>
          </a:xfrm>
          <a:prstGeom prst="rect">
            <a:avLst/>
          </a:prstGeom>
        </p:spPr>
      </p:pic>
      <p:pic>
        <p:nvPicPr>
          <p:cNvPr id="4" name="Picture 3"/>
          <p:cNvPicPr/>
          <p:nvPr/>
        </p:nvPicPr>
        <p:blipFill>
          <a:blip r:embed="rId3"/>
          <a:stretch>
            <a:fillRect/>
          </a:stretch>
        </p:blipFill>
        <p:spPr>
          <a:xfrm>
            <a:off x="4854257" y="2209799"/>
            <a:ext cx="3908743" cy="389826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90600" y="1752600"/>
            <a:ext cx="25908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BL2.4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513228" y="1828799"/>
            <a:ext cx="25908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BL2.5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610123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199" y="2440622"/>
            <a:ext cx="3787775" cy="3509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270463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BL2.4 (for calculating </a:t>
            </a:r>
            <a:r>
              <a:rPr lang="en-US" dirty="0" err="1" smtClean="0"/>
              <a:t>IcRn</a:t>
            </a:r>
            <a:r>
              <a:rPr lang="en-US" dirty="0" smtClean="0"/>
              <a:t>)</a:t>
            </a:r>
            <a:endParaRPr lang="en-US" dirty="0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533400" y="1371600"/>
            <a:ext cx="5441315" cy="5041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1968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BL2.4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609600" y="1307068"/>
            <a:ext cx="838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In plane parallel to NW critical magnetic field, obtained be vector sum of </a:t>
            </a:r>
            <a:r>
              <a:rPr lang="en-US" dirty="0" err="1" smtClean="0"/>
              <a:t>Bx</a:t>
            </a:r>
            <a:r>
              <a:rPr lang="en-US" dirty="0" smtClean="0"/>
              <a:t> and </a:t>
            </a:r>
            <a:r>
              <a:rPr lang="en-US" dirty="0" err="1" smtClean="0"/>
              <a:t>Bz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000500" y="1872734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Vg = 0 V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51858" y="1872734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Vg = 1 V</a:t>
            </a:r>
            <a:endParaRPr lang="en-US" dirty="0"/>
          </a:p>
        </p:txBody>
      </p:sp>
      <p:pic>
        <p:nvPicPr>
          <p:cNvPr id="7" name="Picture 6"/>
          <p:cNvPicPr/>
          <p:nvPr/>
        </p:nvPicPr>
        <p:blipFill>
          <a:blip r:embed="rId2"/>
          <a:stretch>
            <a:fillRect/>
          </a:stretch>
        </p:blipFill>
        <p:spPr>
          <a:xfrm>
            <a:off x="2956796" y="2242066"/>
            <a:ext cx="3025457" cy="221583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705600" y="1872734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Vg = -0.32 mV</a:t>
            </a:r>
            <a:endParaRPr lang="en-US" dirty="0"/>
          </a:p>
        </p:txBody>
      </p:sp>
      <p:pic>
        <p:nvPicPr>
          <p:cNvPr id="9" name="Picture 8"/>
          <p:cNvPicPr/>
          <p:nvPr/>
        </p:nvPicPr>
        <p:blipFill>
          <a:blip r:embed="rId3"/>
          <a:stretch>
            <a:fillRect/>
          </a:stretch>
        </p:blipFill>
        <p:spPr>
          <a:xfrm>
            <a:off x="6215793" y="2362200"/>
            <a:ext cx="2775807" cy="218276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28600" y="5943600"/>
            <a:ext cx="876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Theta = 145 </a:t>
            </a:r>
            <a:r>
              <a:rPr lang="en-US" dirty="0" err="1" smtClean="0"/>
              <a:t>deg</a:t>
            </a:r>
            <a:r>
              <a:rPr lang="en-US" dirty="0" smtClean="0"/>
              <a:t>, B = 1, </a:t>
            </a:r>
            <a:r>
              <a:rPr lang="en-US" dirty="0" err="1" smtClean="0"/>
              <a:t>Bx</a:t>
            </a:r>
            <a:r>
              <a:rPr lang="en-US" dirty="0" smtClean="0"/>
              <a:t> = B cos(theta), By = B sin(theta)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6384496" y="4664015"/>
            <a:ext cx="2438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 smtClean="0"/>
              <a:t>Bc</a:t>
            </a:r>
            <a:r>
              <a:rPr lang="en-US" sz="1400" dirty="0" smtClean="0"/>
              <a:t> = 0.595/cos(145)  =  0.726  T </a:t>
            </a:r>
            <a:endParaRPr lang="en-US" sz="1400" dirty="0"/>
          </a:p>
        </p:txBody>
      </p:sp>
      <p:sp>
        <p:nvSpPr>
          <p:cNvPr id="12" name="TextBox 11"/>
          <p:cNvSpPr txBox="1"/>
          <p:nvPr/>
        </p:nvSpPr>
        <p:spPr>
          <a:xfrm>
            <a:off x="381000" y="4664015"/>
            <a:ext cx="2438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 smtClean="0"/>
              <a:t>Bc</a:t>
            </a:r>
            <a:r>
              <a:rPr lang="en-US" sz="1400" dirty="0" smtClean="0"/>
              <a:t> = 0.7127/cos(145)  = 1.1 T </a:t>
            </a:r>
            <a:endParaRPr lang="en-US" sz="1400" dirty="0"/>
          </a:p>
        </p:txBody>
      </p:sp>
      <p:sp>
        <p:nvSpPr>
          <p:cNvPr id="13" name="TextBox 12"/>
          <p:cNvSpPr txBox="1"/>
          <p:nvPr/>
        </p:nvSpPr>
        <p:spPr>
          <a:xfrm>
            <a:off x="3250324" y="4666890"/>
            <a:ext cx="2438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 smtClean="0"/>
              <a:t>Bc</a:t>
            </a:r>
            <a:r>
              <a:rPr lang="en-US" sz="1400" dirty="0" smtClean="0"/>
              <a:t> = 0.647/cos(145)  =  0.79 T </a:t>
            </a:r>
            <a:endParaRPr lang="en-US" sz="1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68" y="2440546"/>
            <a:ext cx="2886347" cy="2055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425933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BL2.4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43" y="1328468"/>
            <a:ext cx="3926457" cy="36378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6414" y="1685253"/>
            <a:ext cx="2492375" cy="23091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858000" y="1219200"/>
            <a:ext cx="2133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Vg = -0.385 V</a:t>
            </a:r>
            <a:endParaRPr lang="en-US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3774" y="1685252"/>
            <a:ext cx="2523226" cy="2337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4267200" y="1227826"/>
            <a:ext cx="2133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Vg = -0.41 V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4284453" y="4039402"/>
            <a:ext cx="2133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Vg = -0.31 V</a:t>
            </a:r>
            <a:endParaRPr lang="en-US" dirty="0"/>
          </a:p>
        </p:txBody>
      </p:sp>
      <p:pic>
        <p:nvPicPr>
          <p:cNvPr id="11" name="Picture 10"/>
          <p:cNvPicPr/>
          <p:nvPr/>
        </p:nvPicPr>
        <p:blipFill>
          <a:blip r:embed="rId5"/>
          <a:stretch>
            <a:fillRect/>
          </a:stretch>
        </p:blipFill>
        <p:spPr>
          <a:xfrm>
            <a:off x="3952336" y="4408734"/>
            <a:ext cx="2438400" cy="2297668"/>
          </a:xfrm>
          <a:prstGeom prst="rect">
            <a:avLst/>
          </a:prstGeom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2056" y="4376235"/>
            <a:ext cx="2431944" cy="225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7011543" y="4044517"/>
            <a:ext cx="2133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Vg = 0 V</a:t>
            </a:r>
            <a:endParaRPr lang="en-US" dirty="0"/>
          </a:p>
        </p:txBody>
      </p:sp>
      <p:cxnSp>
        <p:nvCxnSpPr>
          <p:cNvPr id="7" name="Straight Arrow Connector 6"/>
          <p:cNvCxnSpPr/>
          <p:nvPr/>
        </p:nvCxnSpPr>
        <p:spPr>
          <a:xfrm flipH="1">
            <a:off x="4600035" y="4022989"/>
            <a:ext cx="11430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7181101" y="3994408"/>
            <a:ext cx="11430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4418162" y="6707840"/>
            <a:ext cx="1506747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H="1" flipV="1">
            <a:off x="7011543" y="6706402"/>
            <a:ext cx="1675257" cy="14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34930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BL2.4</a:t>
            </a:r>
            <a:endParaRPr lang="en-US" dirty="0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3345611" y="1580789"/>
            <a:ext cx="2590800" cy="207752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810000" y="1301869"/>
            <a:ext cx="12954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Vg = 0.71 V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86442" y="1271677"/>
            <a:ext cx="12954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Vg = 1 V</a:t>
            </a:r>
            <a:endParaRPr lang="en-US" dirty="0"/>
          </a:p>
        </p:txBody>
      </p:sp>
      <p:pic>
        <p:nvPicPr>
          <p:cNvPr id="6" name="Picture 5"/>
          <p:cNvPicPr/>
          <p:nvPr/>
        </p:nvPicPr>
        <p:blipFill>
          <a:blip r:embed="rId3"/>
          <a:stretch>
            <a:fillRect/>
          </a:stretch>
        </p:blipFill>
        <p:spPr>
          <a:xfrm>
            <a:off x="198651" y="1580789"/>
            <a:ext cx="2514600" cy="2147976"/>
          </a:xfrm>
          <a:prstGeom prst="rect">
            <a:avLst/>
          </a:prstGeom>
        </p:spPr>
      </p:pic>
      <p:pic>
        <p:nvPicPr>
          <p:cNvPr id="7" name="Picture 6"/>
          <p:cNvPicPr/>
          <p:nvPr/>
        </p:nvPicPr>
        <p:blipFill>
          <a:blip r:embed="rId4"/>
          <a:stretch>
            <a:fillRect/>
          </a:stretch>
        </p:blipFill>
        <p:spPr>
          <a:xfrm>
            <a:off x="6372045" y="1629673"/>
            <a:ext cx="2590800" cy="210628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018308" y="1281740"/>
            <a:ext cx="12954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Vg = 0.48 V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713117" y="3848099"/>
            <a:ext cx="12954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Vg = 0.15 V</a:t>
            </a:r>
            <a:endParaRPr lang="en-US" dirty="0"/>
          </a:p>
        </p:txBody>
      </p:sp>
      <p:pic>
        <p:nvPicPr>
          <p:cNvPr id="10" name="Picture 9"/>
          <p:cNvPicPr/>
          <p:nvPr/>
        </p:nvPicPr>
        <p:blipFill>
          <a:blip r:embed="rId5"/>
          <a:stretch>
            <a:fillRect/>
          </a:stretch>
        </p:blipFill>
        <p:spPr>
          <a:xfrm>
            <a:off x="227406" y="4212566"/>
            <a:ext cx="2413471" cy="2163792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759679" y="3983330"/>
            <a:ext cx="18556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Vg = 0.075 V</a:t>
            </a:r>
            <a:endParaRPr lang="en-US" dirty="0"/>
          </a:p>
        </p:txBody>
      </p:sp>
      <p:pic>
        <p:nvPicPr>
          <p:cNvPr id="12" name="Picture 11"/>
          <p:cNvPicPr/>
          <p:nvPr/>
        </p:nvPicPr>
        <p:blipFill>
          <a:blip r:embed="rId6"/>
          <a:stretch>
            <a:fillRect/>
          </a:stretch>
        </p:blipFill>
        <p:spPr>
          <a:xfrm>
            <a:off x="3377486" y="4293656"/>
            <a:ext cx="2389028" cy="2082702"/>
          </a:xfrm>
          <a:prstGeom prst="rect">
            <a:avLst/>
          </a:prstGeom>
        </p:spPr>
      </p:pic>
      <p:cxnSp>
        <p:nvCxnSpPr>
          <p:cNvPr id="14" name="Straight Arrow Connector 13"/>
          <p:cNvCxnSpPr/>
          <p:nvPr/>
        </p:nvCxnSpPr>
        <p:spPr>
          <a:xfrm flipH="1">
            <a:off x="548496" y="3848099"/>
            <a:ext cx="162464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3733800" y="3848099"/>
            <a:ext cx="16764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H="1">
            <a:off x="6705600" y="3848099"/>
            <a:ext cx="19812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>
            <a:off x="381000" y="6553200"/>
            <a:ext cx="19050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3733800" y="6477000"/>
            <a:ext cx="2202611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460018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BL2.4</a:t>
            </a:r>
            <a:endParaRPr lang="en-US" dirty="0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152400" y="1600200"/>
            <a:ext cx="4267200" cy="343503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81000" y="5257800"/>
            <a:ext cx="3962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4 terminal, plotted against </a:t>
            </a:r>
            <a:r>
              <a:rPr lang="en-US" dirty="0" err="1" smtClean="0"/>
              <a:t>Vmeasure</a:t>
            </a:r>
            <a:endParaRPr lang="en-US" dirty="0" smtClean="0"/>
          </a:p>
          <a:p>
            <a:r>
              <a:rPr lang="en-US" dirty="0" err="1" smtClean="0"/>
              <a:t>Colorbar</a:t>
            </a:r>
            <a:r>
              <a:rPr lang="en-US" dirty="0" smtClean="0"/>
              <a:t> should be 10^-7 A (I used 10 MA/V)</a:t>
            </a:r>
            <a:endParaRPr lang="en-US" dirty="0"/>
          </a:p>
        </p:txBody>
      </p:sp>
      <p:pic>
        <p:nvPicPr>
          <p:cNvPr id="5" name="Picture 4"/>
          <p:cNvPicPr/>
          <p:nvPr/>
        </p:nvPicPr>
        <p:blipFill>
          <a:blip r:embed="rId3"/>
          <a:stretch>
            <a:fillRect/>
          </a:stretch>
        </p:blipFill>
        <p:spPr>
          <a:xfrm>
            <a:off x="5105400" y="1676400"/>
            <a:ext cx="3939857" cy="335883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715000" y="1295400"/>
            <a:ext cx="2438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Vg = -0.61 V</a:t>
            </a:r>
            <a:endParaRPr lang="en-US" dirty="0"/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2209800" y="2362200"/>
            <a:ext cx="0" cy="1905000"/>
          </a:xfrm>
          <a:prstGeom prst="straightConnector1">
            <a:avLst/>
          </a:prstGeom>
          <a:ln w="19050">
            <a:solidFill>
              <a:srgbClr val="92D05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3429000" y="2803366"/>
            <a:ext cx="0" cy="930434"/>
          </a:xfrm>
          <a:prstGeom prst="straightConnector1">
            <a:avLst/>
          </a:prstGeom>
          <a:ln w="19050">
            <a:solidFill>
              <a:srgbClr val="92D05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1552755" y="30480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4</a:t>
            </a:r>
            <a:r>
              <a:rPr lang="el-GR" dirty="0" smtClean="0">
                <a:solidFill>
                  <a:schemeClr val="bg1"/>
                </a:solidFill>
              </a:rPr>
              <a:t>Δ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09600" y="6181130"/>
            <a:ext cx="1295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dirty="0" smtClean="0"/>
              <a:t>Δ</a:t>
            </a:r>
            <a:r>
              <a:rPr lang="en-US" dirty="0" smtClean="0"/>
              <a:t> ~ 500 </a:t>
            </a:r>
            <a:r>
              <a:rPr lang="en-US" dirty="0" err="1" smtClean="0"/>
              <a:t>uV</a:t>
            </a:r>
            <a:endParaRPr lang="en-US" dirty="0"/>
          </a:p>
        </p:txBody>
      </p:sp>
      <p:cxnSp>
        <p:nvCxnSpPr>
          <p:cNvPr id="16" name="Straight Arrow Connector 15"/>
          <p:cNvCxnSpPr/>
          <p:nvPr/>
        </p:nvCxnSpPr>
        <p:spPr>
          <a:xfrm>
            <a:off x="914400" y="1295400"/>
            <a:ext cx="1095555" cy="11430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304800" y="914400"/>
            <a:ext cx="27432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Mirage states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56635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BL2.4</a:t>
            </a:r>
            <a:endParaRPr lang="en-US" dirty="0"/>
          </a:p>
        </p:txBody>
      </p:sp>
      <p:pic>
        <p:nvPicPr>
          <p:cNvPr id="3" name="Picture 2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1949570"/>
            <a:ext cx="3490823" cy="32004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50011" y="1248439"/>
            <a:ext cx="2590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Scanned next day with larger </a:t>
            </a:r>
            <a:r>
              <a:rPr lang="en-US" dirty="0" err="1" smtClean="0"/>
              <a:t>Imeasure</a:t>
            </a:r>
            <a:r>
              <a:rPr lang="en-US" dirty="0" smtClean="0"/>
              <a:t> gain</a:t>
            </a:r>
            <a:endParaRPr lang="en-US" dirty="0"/>
          </a:p>
        </p:txBody>
      </p:sp>
      <p:pic>
        <p:nvPicPr>
          <p:cNvPr id="5" name="Picture 4"/>
          <p:cNvPicPr/>
          <p:nvPr/>
        </p:nvPicPr>
        <p:blipFill>
          <a:blip r:embed="rId4"/>
          <a:stretch>
            <a:fillRect/>
          </a:stretch>
        </p:blipFill>
        <p:spPr>
          <a:xfrm>
            <a:off x="3505200" y="1981200"/>
            <a:ext cx="2873057" cy="252063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657600" y="1525438"/>
            <a:ext cx="2438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Vg = -0.685 V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378257" y="1524000"/>
            <a:ext cx="2438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Vg = -0.710 V</a:t>
            </a:r>
            <a:endParaRPr lang="en-US" dirty="0"/>
          </a:p>
        </p:txBody>
      </p:sp>
      <p:pic>
        <p:nvPicPr>
          <p:cNvPr id="8" name="Picture 7"/>
          <p:cNvPicPr/>
          <p:nvPr/>
        </p:nvPicPr>
        <p:blipFill>
          <a:blip r:embed="rId5"/>
          <a:stretch>
            <a:fillRect/>
          </a:stretch>
        </p:blipFill>
        <p:spPr>
          <a:xfrm>
            <a:off x="6324600" y="1994999"/>
            <a:ext cx="2492057" cy="2506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47214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24501</TotalTime>
  <Words>781</Words>
  <Application>Microsoft Office PowerPoint</Application>
  <PresentationFormat>On-screen Show (4:3)</PresentationFormat>
  <Paragraphs>151</Paragraphs>
  <Slides>34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5" baseType="lpstr">
      <vt:lpstr>Office Theme</vt:lpstr>
      <vt:lpstr>InAs Sn SAG</vt:lpstr>
      <vt:lpstr>BL2.4</vt:lpstr>
      <vt:lpstr>BL2.4 </vt:lpstr>
      <vt:lpstr>BL2.4 (for calculating IcRn)</vt:lpstr>
      <vt:lpstr>BL2.4</vt:lpstr>
      <vt:lpstr>BL2.4</vt:lpstr>
      <vt:lpstr>BL2.4</vt:lpstr>
      <vt:lpstr>BL2.4</vt:lpstr>
      <vt:lpstr>BL2.4</vt:lpstr>
      <vt:lpstr>BL2.4, QPC</vt:lpstr>
      <vt:lpstr>BL2.4, QPC, Lockin</vt:lpstr>
      <vt:lpstr>BL2.5</vt:lpstr>
      <vt:lpstr>BL2.5</vt:lpstr>
      <vt:lpstr>BL2.5 (for IcRn)</vt:lpstr>
      <vt:lpstr>BL2.5</vt:lpstr>
      <vt:lpstr>BL2.5</vt:lpstr>
      <vt:lpstr>BL2.5</vt:lpstr>
      <vt:lpstr>BL2.5</vt:lpstr>
      <vt:lpstr>BL2.5</vt:lpstr>
      <vt:lpstr>BL2.5</vt:lpstr>
      <vt:lpstr>BL2.2</vt:lpstr>
      <vt:lpstr>BL2.2</vt:lpstr>
      <vt:lpstr>BL4.7 (NS)</vt:lpstr>
      <vt:lpstr>BL4.7</vt:lpstr>
      <vt:lpstr>BL4.8 </vt:lpstr>
      <vt:lpstr>BL4.8</vt:lpstr>
      <vt:lpstr>Fig 1 (BL2.4)</vt:lpstr>
      <vt:lpstr>BL2.4</vt:lpstr>
      <vt:lpstr>Fig 1 (BL2.5)</vt:lpstr>
      <vt:lpstr>BL2.5</vt:lpstr>
      <vt:lpstr>BL2.4 Vbias vs Vg</vt:lpstr>
      <vt:lpstr>BL2.4 Ibias vs B high res</vt:lpstr>
      <vt:lpstr>For IcRn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InAs Sn SAG</dc:title>
  <dc:creator>Chip</dc:creator>
  <cp:lastModifiedBy>labuser</cp:lastModifiedBy>
  <cp:revision>177</cp:revision>
  <dcterms:created xsi:type="dcterms:W3CDTF">2006-08-16T00:00:00Z</dcterms:created>
  <dcterms:modified xsi:type="dcterms:W3CDTF">2022-09-05T08:25:36Z</dcterms:modified>
</cp:coreProperties>
</file>